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6858000" cy="9144000" type="letter"/>
  <p:notesSz cx="6858000" cy="9144000"/>
  <p:defaultTextStyle>
    <a:defPPr>
      <a:defRPr lang="en-US"/>
    </a:defPPr>
    <a:lvl1pPr marL="0" algn="l" defTabSz="1230874" rtl="0" eaLnBrk="1" latinLnBrk="0" hangingPunct="1">
      <a:defRPr sz="2423" kern="1200">
        <a:solidFill>
          <a:schemeClr val="tx1"/>
        </a:solidFill>
        <a:latin typeface="+mn-lt"/>
        <a:ea typeface="+mn-ea"/>
        <a:cs typeface="+mn-cs"/>
      </a:defRPr>
    </a:lvl1pPr>
    <a:lvl2pPr marL="615437" algn="l" defTabSz="1230874" rtl="0" eaLnBrk="1" latinLnBrk="0" hangingPunct="1">
      <a:defRPr sz="2423" kern="1200">
        <a:solidFill>
          <a:schemeClr val="tx1"/>
        </a:solidFill>
        <a:latin typeface="+mn-lt"/>
        <a:ea typeface="+mn-ea"/>
        <a:cs typeface="+mn-cs"/>
      </a:defRPr>
    </a:lvl2pPr>
    <a:lvl3pPr marL="1230874" algn="l" defTabSz="1230874" rtl="0" eaLnBrk="1" latinLnBrk="0" hangingPunct="1">
      <a:defRPr sz="2423" kern="1200">
        <a:solidFill>
          <a:schemeClr val="tx1"/>
        </a:solidFill>
        <a:latin typeface="+mn-lt"/>
        <a:ea typeface="+mn-ea"/>
        <a:cs typeface="+mn-cs"/>
      </a:defRPr>
    </a:lvl3pPr>
    <a:lvl4pPr marL="1846311" algn="l" defTabSz="1230874" rtl="0" eaLnBrk="1" latinLnBrk="0" hangingPunct="1">
      <a:defRPr sz="2423" kern="1200">
        <a:solidFill>
          <a:schemeClr val="tx1"/>
        </a:solidFill>
        <a:latin typeface="+mn-lt"/>
        <a:ea typeface="+mn-ea"/>
        <a:cs typeface="+mn-cs"/>
      </a:defRPr>
    </a:lvl4pPr>
    <a:lvl5pPr marL="2461748" algn="l" defTabSz="1230874" rtl="0" eaLnBrk="1" latinLnBrk="0" hangingPunct="1">
      <a:defRPr sz="2423" kern="1200">
        <a:solidFill>
          <a:schemeClr val="tx1"/>
        </a:solidFill>
        <a:latin typeface="+mn-lt"/>
        <a:ea typeface="+mn-ea"/>
        <a:cs typeface="+mn-cs"/>
      </a:defRPr>
    </a:lvl5pPr>
    <a:lvl6pPr marL="3077185" algn="l" defTabSz="1230874" rtl="0" eaLnBrk="1" latinLnBrk="0" hangingPunct="1">
      <a:defRPr sz="2423" kern="1200">
        <a:solidFill>
          <a:schemeClr val="tx1"/>
        </a:solidFill>
        <a:latin typeface="+mn-lt"/>
        <a:ea typeface="+mn-ea"/>
        <a:cs typeface="+mn-cs"/>
      </a:defRPr>
    </a:lvl6pPr>
    <a:lvl7pPr marL="3692622" algn="l" defTabSz="1230874" rtl="0" eaLnBrk="1" latinLnBrk="0" hangingPunct="1">
      <a:defRPr sz="2423" kern="1200">
        <a:solidFill>
          <a:schemeClr val="tx1"/>
        </a:solidFill>
        <a:latin typeface="+mn-lt"/>
        <a:ea typeface="+mn-ea"/>
        <a:cs typeface="+mn-cs"/>
      </a:defRPr>
    </a:lvl7pPr>
    <a:lvl8pPr marL="4308058" algn="l" defTabSz="1230874" rtl="0" eaLnBrk="1" latinLnBrk="0" hangingPunct="1">
      <a:defRPr sz="2423" kern="1200">
        <a:solidFill>
          <a:schemeClr val="tx1"/>
        </a:solidFill>
        <a:latin typeface="+mn-lt"/>
        <a:ea typeface="+mn-ea"/>
        <a:cs typeface="+mn-cs"/>
      </a:defRPr>
    </a:lvl8pPr>
    <a:lvl9pPr marL="4923495" algn="l" defTabSz="1230874" rtl="0" eaLnBrk="1" latinLnBrk="0" hangingPunct="1">
      <a:defRPr sz="2423"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0305E"/>
    <a:srgbClr val="C00000"/>
    <a:srgbClr val="7030A0"/>
    <a:srgbClr val="838EFF"/>
    <a:srgbClr val="B0305F"/>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p:scale>
          <a:sx n="180" d="100"/>
          <a:sy n="180" d="100"/>
        </p:scale>
        <p:origin x="336" y="-60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2.tiff>
</file>

<file path=ppt/media/image4.tiff>
</file>

<file path=ppt/media/image5.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496484"/>
            <a:ext cx="5829300" cy="3183467"/>
          </a:xfrm>
        </p:spPr>
        <p:txBody>
          <a:bodyPr anchor="b"/>
          <a:lstStyle>
            <a:lvl1pPr algn="ctr">
              <a:defRPr sz="4500"/>
            </a:lvl1pPr>
          </a:lstStyle>
          <a:p>
            <a:r>
              <a:rPr lang="en-US" smtClean="0"/>
              <a:t>Click to edit Master title style</a:t>
            </a:r>
            <a:endParaRPr lang="en-US" dirty="0"/>
          </a:p>
        </p:txBody>
      </p:sp>
      <p:sp>
        <p:nvSpPr>
          <p:cNvPr id="3" name="Subtitle 2"/>
          <p:cNvSpPr>
            <a:spLocks noGrp="1"/>
          </p:cNvSpPr>
          <p:nvPr>
            <p:ph type="subTitle" idx="1"/>
          </p:nvPr>
        </p:nvSpPr>
        <p:spPr>
          <a:xfrm>
            <a:off x="857250" y="4802717"/>
            <a:ext cx="5143500" cy="2207683"/>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68DB57B-D105-B54C-B4F5-7D8F051047FB}" type="datetimeFigureOut">
              <a:rPr lang="en-US" smtClean="0"/>
              <a:t>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8DB57B-D105-B54C-B4F5-7D8F051047FB}" type="datetimeFigureOut">
              <a:rPr lang="en-US" smtClean="0"/>
              <a:t>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486834"/>
            <a:ext cx="1478756" cy="774911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71488" y="486834"/>
            <a:ext cx="4350544" cy="77491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8DB57B-D105-B54C-B4F5-7D8F051047FB}" type="datetimeFigureOut">
              <a:rPr lang="en-US" smtClean="0"/>
              <a:t>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68DB57B-D105-B54C-B4F5-7D8F051047FB}" type="datetimeFigureOut">
              <a:rPr lang="en-US" smtClean="0"/>
              <a:t>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67916" y="2279653"/>
            <a:ext cx="5915025" cy="3803649"/>
          </a:xfrm>
        </p:spPr>
        <p:txBody>
          <a:bodyPr anchor="b"/>
          <a:lstStyle>
            <a:lvl1pPr>
              <a:defRPr sz="4500"/>
            </a:lvl1pPr>
          </a:lstStyle>
          <a:p>
            <a:r>
              <a:rPr lang="en-US" smtClean="0"/>
              <a:t>Click to edit Master title style</a:t>
            </a:r>
            <a:endParaRPr lang="en-US" dirty="0"/>
          </a:p>
        </p:txBody>
      </p:sp>
      <p:sp>
        <p:nvSpPr>
          <p:cNvPr id="3" name="Text Placeholder 2"/>
          <p:cNvSpPr>
            <a:spLocks noGrp="1"/>
          </p:cNvSpPr>
          <p:nvPr>
            <p:ph type="body" idx="1"/>
          </p:nvPr>
        </p:nvSpPr>
        <p:spPr>
          <a:xfrm>
            <a:off x="467916" y="6119286"/>
            <a:ext cx="5915025" cy="2000249"/>
          </a:xfrm>
        </p:spPr>
        <p:txBody>
          <a:bodyPr/>
          <a:lstStyle>
            <a:lvl1pPr marL="0" indent="0">
              <a:buNone/>
              <a:defRPr sz="1800">
                <a:solidFill>
                  <a:schemeClr val="tx1"/>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68DB57B-D105-B54C-B4F5-7D8F051047FB}" type="datetimeFigureOut">
              <a:rPr lang="en-US" smtClean="0"/>
              <a:t>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471488" y="2434167"/>
            <a:ext cx="2914650" cy="5801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471863" y="2434167"/>
            <a:ext cx="2914650" cy="5801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68DB57B-D105-B54C-B4F5-7D8F051047FB}" type="datetimeFigureOut">
              <a:rPr lang="en-US" smtClean="0"/>
              <a:t>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72381" y="486836"/>
            <a:ext cx="5915025" cy="176741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472381" y="2241551"/>
            <a:ext cx="2901255"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72381" y="3340100"/>
            <a:ext cx="2901255" cy="4912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471863" y="2241551"/>
            <a:ext cx="2915543" cy="1098549"/>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3471863" y="3340100"/>
            <a:ext cx="2915543" cy="491278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268DB57B-D105-B54C-B4F5-7D8F051047FB}" type="datetimeFigureOut">
              <a:rPr lang="en-US" smtClean="0"/>
              <a:t>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268DB57B-D105-B54C-B4F5-7D8F051047FB}" type="datetimeFigureOut">
              <a:rPr lang="en-US" smtClean="0"/>
              <a:t>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8DB57B-D105-B54C-B4F5-7D8F051047FB}" type="datetimeFigureOut">
              <a:rPr lang="en-US" smtClean="0"/>
              <a:t>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smtClean="0"/>
              <a:t>Click to edit Master title style</a:t>
            </a:r>
            <a:endParaRPr lang="en-US" dirty="0"/>
          </a:p>
        </p:txBody>
      </p:sp>
      <p:sp>
        <p:nvSpPr>
          <p:cNvPr id="3" name="Content Placeholder 2"/>
          <p:cNvSpPr>
            <a:spLocks noGrp="1"/>
          </p:cNvSpPr>
          <p:nvPr>
            <p:ph idx="1"/>
          </p:nvPr>
        </p:nvSpPr>
        <p:spPr>
          <a:xfrm>
            <a:off x="2915543" y="1316569"/>
            <a:ext cx="3471863" cy="6498167"/>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8DB57B-D105-B54C-B4F5-7D8F051047FB}" type="datetimeFigureOut">
              <a:rPr lang="en-US" smtClean="0"/>
              <a:t>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381" y="609600"/>
            <a:ext cx="2211884" cy="2133600"/>
          </a:xfrm>
        </p:spPr>
        <p:txBody>
          <a:bodyPr anchor="b"/>
          <a:lstStyle>
            <a:lvl1pPr>
              <a:defRPr sz="2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915543" y="1316569"/>
            <a:ext cx="3471863" cy="6498167"/>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72381" y="2743200"/>
            <a:ext cx="2211884" cy="508211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68DB57B-D105-B54C-B4F5-7D8F051047FB}" type="datetimeFigureOut">
              <a:rPr lang="en-US" smtClean="0"/>
              <a:t>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0951EB9-23D1-1040-8781-4E98BD1B17DD}"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486836"/>
            <a:ext cx="5915025" cy="176741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71488" y="2434167"/>
            <a:ext cx="5915025" cy="580178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71488" y="8475136"/>
            <a:ext cx="1543050" cy="486833"/>
          </a:xfrm>
          <a:prstGeom prst="rect">
            <a:avLst/>
          </a:prstGeom>
        </p:spPr>
        <p:txBody>
          <a:bodyPr vert="horz" lIns="91440" tIns="45720" rIns="91440" bIns="45720" rtlCol="0" anchor="ctr"/>
          <a:lstStyle>
            <a:lvl1pPr algn="l">
              <a:defRPr sz="900">
                <a:solidFill>
                  <a:schemeClr val="tx1">
                    <a:tint val="75000"/>
                  </a:schemeClr>
                </a:solidFill>
              </a:defRPr>
            </a:lvl1pPr>
          </a:lstStyle>
          <a:p>
            <a:fld id="{268DB57B-D105-B54C-B4F5-7D8F051047FB}" type="datetimeFigureOut">
              <a:rPr lang="en-US" smtClean="0"/>
              <a:t>1/20/17</a:t>
            </a:fld>
            <a:endParaRPr lang="en-US"/>
          </a:p>
        </p:txBody>
      </p:sp>
      <p:sp>
        <p:nvSpPr>
          <p:cNvPr id="5" name="Footer Placeholder 4"/>
          <p:cNvSpPr>
            <a:spLocks noGrp="1"/>
          </p:cNvSpPr>
          <p:nvPr>
            <p:ph type="ftr" sz="quarter" idx="3"/>
          </p:nvPr>
        </p:nvSpPr>
        <p:spPr>
          <a:xfrm>
            <a:off x="2271713" y="8475136"/>
            <a:ext cx="2314575" cy="486833"/>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43463" y="8475136"/>
            <a:ext cx="1543050" cy="486833"/>
          </a:xfrm>
          <a:prstGeom prst="rect">
            <a:avLst/>
          </a:prstGeom>
        </p:spPr>
        <p:txBody>
          <a:bodyPr vert="horz" lIns="91440" tIns="45720" rIns="91440" bIns="45720" rtlCol="0" anchor="ctr"/>
          <a:lstStyle>
            <a:lvl1pPr algn="r">
              <a:defRPr sz="900">
                <a:solidFill>
                  <a:schemeClr val="tx1">
                    <a:tint val="75000"/>
                  </a:schemeClr>
                </a:solidFill>
              </a:defRPr>
            </a:lvl1pPr>
          </a:lstStyle>
          <a:p>
            <a:fld id="{00951EB9-23D1-1040-8781-4E98BD1B17DD}" type="slidenum">
              <a:rPr lang="en-US" smtClean="0"/>
              <a:t>‹#›</a:t>
            </a:fld>
            <a:endParaRPr lang="en-US"/>
          </a:p>
        </p:txBody>
      </p:sp>
    </p:spTree>
    <p:extLst>
      <p:ext uri="{BB962C8B-B14F-4D97-AF65-F5344CB8AC3E}">
        <p14:creationId xmlns:p14="http://schemas.microsoft.com/office/powerpoint/2010/main" val="21580530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emf"/><Relationship Id="rId5" Type="http://schemas.openxmlformats.org/officeDocument/2006/relationships/hyperlink" Target="mailto:mvevans@uga.edu" TargetMode="External"/><Relationship Id="rId6" Type="http://schemas.openxmlformats.org/officeDocument/2006/relationships/image" Target="../media/image4.tiff"/><Relationship Id="rId7" Type="http://schemas.openxmlformats.org/officeDocument/2006/relationships/image" Target="../media/image5.tiff"/><Relationship Id="rId1" Type="http://schemas.openxmlformats.org/officeDocument/2006/relationships/slideLayout" Target="../slideLayouts/slideLayout1.xml"/><Relationship Id="rId2"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73421" y="110359"/>
            <a:ext cx="6448096" cy="838050"/>
          </a:xfrm>
          <a:prstGeom prst="rect">
            <a:avLst/>
          </a:prstGeom>
          <a:noFill/>
        </p:spPr>
        <p:txBody>
          <a:bodyPr wrap="square" rtlCol="0">
            <a:spAutoFit/>
          </a:bodyPr>
          <a:lstStyle/>
          <a:p>
            <a:pPr algn="ctr"/>
            <a:r>
              <a:rPr lang="en-US" dirty="0" smtClean="0">
                <a:latin typeface="+mj-lt"/>
              </a:rPr>
              <a:t>Thank you for participating in mosquito surveys this past year!</a:t>
            </a:r>
            <a:endParaRPr lang="en-US" dirty="0">
              <a:latin typeface="+mj-lt"/>
            </a:endParaRPr>
          </a:p>
        </p:txBody>
      </p:sp>
      <p:sp>
        <p:nvSpPr>
          <p:cNvPr id="5" name="TextBox 4"/>
          <p:cNvSpPr txBox="1"/>
          <p:nvPr/>
        </p:nvSpPr>
        <p:spPr>
          <a:xfrm>
            <a:off x="-1" y="1198179"/>
            <a:ext cx="3405860" cy="338554"/>
          </a:xfrm>
          <a:prstGeom prst="rect">
            <a:avLst/>
          </a:prstGeom>
          <a:solidFill>
            <a:srgbClr val="C00000">
              <a:alpha val="49804"/>
            </a:srgbClr>
          </a:solidFill>
        </p:spPr>
        <p:txBody>
          <a:bodyPr wrap="square" rtlCol="0">
            <a:spAutoFit/>
          </a:bodyPr>
          <a:lstStyle/>
          <a:p>
            <a:r>
              <a:rPr lang="en-US" sz="1600" dirty="0" smtClean="0"/>
              <a:t>What species were here?</a:t>
            </a:r>
            <a:endParaRPr lang="en-US" sz="1600" dirty="0"/>
          </a:p>
        </p:txBody>
      </p:sp>
      <p:pic>
        <p:nvPicPr>
          <p:cNvPr id="6" name="Picture 5"/>
          <p:cNvPicPr>
            <a:picLocks noChangeAspect="1"/>
          </p:cNvPicPr>
          <p:nvPr/>
        </p:nvPicPr>
        <p:blipFill rotWithShape="1">
          <a:blip r:embed="rId2">
            <a:extLst>
              <a:ext uri="{28A0092B-C50C-407E-A947-70E740481C1C}">
                <a14:useLocalDpi xmlns:a14="http://schemas.microsoft.com/office/drawing/2010/main" val="0"/>
              </a:ext>
            </a:extLst>
          </a:blip>
          <a:srcRect l="30819" t="24138" r="22198" b="28879"/>
          <a:stretch/>
        </p:blipFill>
        <p:spPr>
          <a:xfrm>
            <a:off x="1082914" y="2188976"/>
            <a:ext cx="1673042" cy="1673042"/>
          </a:xfrm>
          <a:prstGeom prst="rect">
            <a:avLst/>
          </a:prstGeom>
        </p:spPr>
      </p:pic>
      <p:sp>
        <p:nvSpPr>
          <p:cNvPr id="7" name="TextBox 6"/>
          <p:cNvSpPr txBox="1"/>
          <p:nvPr/>
        </p:nvSpPr>
        <p:spPr>
          <a:xfrm>
            <a:off x="1379514" y="2589281"/>
            <a:ext cx="1233030" cy="276999"/>
          </a:xfrm>
          <a:prstGeom prst="rect">
            <a:avLst/>
          </a:prstGeom>
          <a:noFill/>
        </p:spPr>
        <p:txBody>
          <a:bodyPr wrap="none" rtlCol="0">
            <a:spAutoFit/>
          </a:bodyPr>
          <a:lstStyle/>
          <a:p>
            <a:r>
              <a:rPr lang="en-US" sz="1200" i="1" dirty="0" smtClean="0">
                <a:latin typeface="+mj-lt"/>
              </a:rPr>
              <a:t>Aedes albopictus</a:t>
            </a:r>
            <a:endParaRPr lang="en-US" sz="1200" i="1" dirty="0">
              <a:latin typeface="+mj-lt"/>
            </a:endParaRPr>
          </a:p>
        </p:txBody>
      </p:sp>
      <p:sp>
        <p:nvSpPr>
          <p:cNvPr id="8" name="TextBox 7"/>
          <p:cNvSpPr txBox="1"/>
          <p:nvPr/>
        </p:nvSpPr>
        <p:spPr>
          <a:xfrm>
            <a:off x="2614438" y="2914467"/>
            <a:ext cx="1734514" cy="276999"/>
          </a:xfrm>
          <a:prstGeom prst="rect">
            <a:avLst/>
          </a:prstGeom>
          <a:noFill/>
        </p:spPr>
        <p:txBody>
          <a:bodyPr wrap="none" rtlCol="0">
            <a:spAutoFit/>
          </a:bodyPr>
          <a:lstStyle/>
          <a:p>
            <a:r>
              <a:rPr lang="en-US" sz="1200" i="1" dirty="0" err="1" smtClean="0">
                <a:latin typeface="+mj-lt"/>
              </a:rPr>
              <a:t>Orthopodomyia</a:t>
            </a:r>
            <a:r>
              <a:rPr lang="en-US" sz="1200" i="1" dirty="0" smtClean="0">
                <a:latin typeface="+mj-lt"/>
              </a:rPr>
              <a:t> </a:t>
            </a:r>
            <a:r>
              <a:rPr lang="en-US" sz="1200" i="1" dirty="0" err="1" smtClean="0">
                <a:latin typeface="+mj-lt"/>
              </a:rPr>
              <a:t>signifera</a:t>
            </a:r>
            <a:endParaRPr lang="en-US" sz="1200" i="1" dirty="0">
              <a:latin typeface="+mj-lt"/>
            </a:endParaRPr>
          </a:p>
        </p:txBody>
      </p:sp>
      <p:sp>
        <p:nvSpPr>
          <p:cNvPr id="9" name="TextBox 8"/>
          <p:cNvSpPr txBox="1"/>
          <p:nvPr/>
        </p:nvSpPr>
        <p:spPr>
          <a:xfrm>
            <a:off x="2521560" y="3172403"/>
            <a:ext cx="1223412" cy="276999"/>
          </a:xfrm>
          <a:prstGeom prst="rect">
            <a:avLst/>
          </a:prstGeom>
          <a:noFill/>
        </p:spPr>
        <p:txBody>
          <a:bodyPr wrap="none" rtlCol="0">
            <a:spAutoFit/>
          </a:bodyPr>
          <a:lstStyle/>
          <a:p>
            <a:r>
              <a:rPr lang="en-US" sz="1200" i="1" dirty="0" smtClean="0">
                <a:latin typeface="+mj-lt"/>
              </a:rPr>
              <a:t>Aedes </a:t>
            </a:r>
            <a:r>
              <a:rPr lang="en-US" sz="1200" i="1" dirty="0" err="1" smtClean="0">
                <a:latin typeface="+mj-lt"/>
              </a:rPr>
              <a:t>triseriatus</a:t>
            </a:r>
            <a:endParaRPr lang="en-US" sz="1200" i="1" dirty="0">
              <a:latin typeface="+mj-lt"/>
            </a:endParaRPr>
          </a:p>
        </p:txBody>
      </p:sp>
      <p:sp>
        <p:nvSpPr>
          <p:cNvPr id="10" name="TextBox 9"/>
          <p:cNvSpPr txBox="1"/>
          <p:nvPr/>
        </p:nvSpPr>
        <p:spPr>
          <a:xfrm>
            <a:off x="2390083" y="3444515"/>
            <a:ext cx="1641668" cy="276999"/>
          </a:xfrm>
          <a:prstGeom prst="rect">
            <a:avLst/>
          </a:prstGeom>
          <a:noFill/>
        </p:spPr>
        <p:txBody>
          <a:bodyPr wrap="none" rtlCol="0">
            <a:spAutoFit/>
          </a:bodyPr>
          <a:lstStyle/>
          <a:p>
            <a:r>
              <a:rPr lang="en-US" sz="1200" i="1" dirty="0" err="1" smtClean="0">
                <a:latin typeface="+mj-lt"/>
              </a:rPr>
              <a:t>Culex</a:t>
            </a:r>
            <a:r>
              <a:rPr lang="en-US" sz="1200" i="1" dirty="0" smtClean="0">
                <a:latin typeface="+mj-lt"/>
              </a:rPr>
              <a:t> </a:t>
            </a:r>
            <a:r>
              <a:rPr lang="en-US" sz="1200" i="1" dirty="0" err="1" smtClean="0">
                <a:latin typeface="+mj-lt"/>
              </a:rPr>
              <a:t>quinquefasciatus</a:t>
            </a:r>
            <a:endParaRPr lang="en-US" sz="1200" i="1" dirty="0">
              <a:latin typeface="+mj-lt"/>
            </a:endParaRPr>
          </a:p>
        </p:txBody>
      </p:sp>
      <p:sp>
        <p:nvSpPr>
          <p:cNvPr id="11" name="TextBox 10"/>
          <p:cNvSpPr txBox="1"/>
          <p:nvPr/>
        </p:nvSpPr>
        <p:spPr>
          <a:xfrm>
            <a:off x="2222522" y="3656184"/>
            <a:ext cx="1183337" cy="276999"/>
          </a:xfrm>
          <a:prstGeom prst="rect">
            <a:avLst/>
          </a:prstGeom>
          <a:noFill/>
        </p:spPr>
        <p:txBody>
          <a:bodyPr wrap="none" rtlCol="0">
            <a:spAutoFit/>
          </a:bodyPr>
          <a:lstStyle/>
          <a:p>
            <a:r>
              <a:rPr lang="en-US" sz="1200" i="1" dirty="0" smtClean="0">
                <a:latin typeface="+mj-lt"/>
              </a:rPr>
              <a:t>Aedes japonicus</a:t>
            </a:r>
            <a:endParaRPr lang="en-US" sz="1200" i="1" dirty="0">
              <a:latin typeface="+mj-lt"/>
            </a:endParaRPr>
          </a:p>
        </p:txBody>
      </p:sp>
      <p:cxnSp>
        <p:nvCxnSpPr>
          <p:cNvPr id="30" name="Straight Arrow Connector 29"/>
          <p:cNvCxnSpPr/>
          <p:nvPr/>
        </p:nvCxnSpPr>
        <p:spPr>
          <a:xfrm flipV="1">
            <a:off x="2490131" y="2045181"/>
            <a:ext cx="1808914" cy="616057"/>
          </a:xfrm>
          <a:prstGeom prst="straightConnector1">
            <a:avLst/>
          </a:prstGeom>
          <a:ln w="38100">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TextBox 30"/>
          <p:cNvSpPr txBox="1"/>
          <p:nvPr/>
        </p:nvSpPr>
        <p:spPr>
          <a:xfrm>
            <a:off x="4315181" y="2649798"/>
            <a:ext cx="2328917" cy="507831"/>
          </a:xfrm>
          <a:prstGeom prst="rect">
            <a:avLst/>
          </a:prstGeom>
          <a:noFill/>
        </p:spPr>
        <p:txBody>
          <a:bodyPr wrap="square" rtlCol="0">
            <a:spAutoFit/>
          </a:bodyPr>
          <a:lstStyle/>
          <a:p>
            <a:pPr algn="ctr"/>
            <a:r>
              <a:rPr lang="en-US" sz="1600" dirty="0" smtClean="0">
                <a:latin typeface="+mj-lt"/>
              </a:rPr>
              <a:t>Asian Tiger Mosquito</a:t>
            </a:r>
          </a:p>
          <a:p>
            <a:pPr algn="ctr"/>
            <a:r>
              <a:rPr lang="en-US" sz="1100" i="1" dirty="0" smtClean="0">
                <a:latin typeface="+mj-lt"/>
              </a:rPr>
              <a:t>(Aedes albopictus)</a:t>
            </a:r>
            <a:endParaRPr lang="en-US" sz="1100" i="1" dirty="0">
              <a:latin typeface="+mj-lt"/>
            </a:endParaRPr>
          </a:p>
        </p:txBody>
      </p:sp>
      <p:sp>
        <p:nvSpPr>
          <p:cNvPr id="34" name="TextBox 33"/>
          <p:cNvSpPr txBox="1"/>
          <p:nvPr/>
        </p:nvSpPr>
        <p:spPr>
          <a:xfrm>
            <a:off x="4309502" y="3121625"/>
            <a:ext cx="2341617" cy="1015663"/>
          </a:xfrm>
          <a:prstGeom prst="rect">
            <a:avLst/>
          </a:prstGeom>
          <a:noFill/>
        </p:spPr>
        <p:txBody>
          <a:bodyPr wrap="square" rtlCol="0">
            <a:spAutoFit/>
          </a:bodyPr>
          <a:lstStyle/>
          <a:p>
            <a:pPr marL="165100" indent="-165100">
              <a:buFont typeface="Arial" charset="0"/>
              <a:buChar char="•"/>
            </a:pPr>
            <a:r>
              <a:rPr lang="en-US" sz="1200" dirty="0" smtClean="0">
                <a:latin typeface="+mj-lt"/>
              </a:rPr>
              <a:t>Invasive in Georgia</a:t>
            </a:r>
          </a:p>
          <a:p>
            <a:pPr marL="165100" indent="-165100">
              <a:buFont typeface="Arial" charset="0"/>
              <a:buChar char="•"/>
            </a:pPr>
            <a:r>
              <a:rPr lang="en-US" sz="1200" dirty="0" smtClean="0">
                <a:latin typeface="+mj-lt"/>
              </a:rPr>
              <a:t>Breeds in containers, such as bird baths and flower pots</a:t>
            </a:r>
          </a:p>
          <a:p>
            <a:pPr marL="165100" indent="-165100">
              <a:buFont typeface="Arial" charset="0"/>
              <a:buChar char="•"/>
            </a:pPr>
            <a:r>
              <a:rPr lang="en-US" sz="1200" dirty="0" smtClean="0">
                <a:latin typeface="+mj-lt"/>
              </a:rPr>
              <a:t>Transmits chikungunya and </a:t>
            </a:r>
            <a:r>
              <a:rPr lang="en-US" sz="1200" dirty="0" err="1" smtClean="0">
                <a:latin typeface="+mj-lt"/>
              </a:rPr>
              <a:t>Zika</a:t>
            </a:r>
            <a:r>
              <a:rPr lang="en-US" sz="1200" dirty="0" smtClean="0">
                <a:latin typeface="+mj-lt"/>
              </a:rPr>
              <a:t> viruses</a:t>
            </a:r>
          </a:p>
        </p:txBody>
      </p:sp>
      <p:sp>
        <p:nvSpPr>
          <p:cNvPr id="37" name="TextBox 36"/>
          <p:cNvSpPr txBox="1"/>
          <p:nvPr/>
        </p:nvSpPr>
        <p:spPr>
          <a:xfrm>
            <a:off x="2091033" y="4531983"/>
            <a:ext cx="4754819" cy="338554"/>
          </a:xfrm>
          <a:prstGeom prst="rect">
            <a:avLst/>
          </a:prstGeom>
          <a:solidFill>
            <a:srgbClr val="7030A0">
              <a:alpha val="49020"/>
            </a:srgbClr>
          </a:solidFill>
          <a:ln>
            <a:noFill/>
          </a:ln>
        </p:spPr>
        <p:txBody>
          <a:bodyPr wrap="square" rtlCol="0">
            <a:spAutoFit/>
          </a:bodyPr>
          <a:lstStyle/>
          <a:p>
            <a:pPr algn="r"/>
            <a:r>
              <a:rPr lang="en-US" sz="1600" dirty="0" smtClean="0"/>
              <a:t>When are mosquitoes abundant?</a:t>
            </a:r>
            <a:endParaRPr lang="en-US" sz="1600" dirty="0"/>
          </a:p>
        </p:txBody>
      </p:sp>
      <p:pic>
        <p:nvPicPr>
          <p:cNvPr id="40" name="Picture 39"/>
          <p:cNvPicPr>
            <a:picLocks noChangeAspect="1"/>
          </p:cNvPicPr>
          <p:nvPr/>
        </p:nvPicPr>
        <p:blipFill>
          <a:blip r:embed="rId3"/>
          <a:stretch>
            <a:fillRect/>
          </a:stretch>
        </p:blipFill>
        <p:spPr>
          <a:xfrm>
            <a:off x="4577338" y="1422739"/>
            <a:ext cx="1818643" cy="1264179"/>
          </a:xfrm>
          <a:prstGeom prst="rect">
            <a:avLst/>
          </a:prstGeom>
        </p:spPr>
      </p:pic>
      <p:sp>
        <p:nvSpPr>
          <p:cNvPr id="41" name="TextBox 40"/>
          <p:cNvSpPr txBox="1"/>
          <p:nvPr/>
        </p:nvSpPr>
        <p:spPr>
          <a:xfrm>
            <a:off x="4519378" y="2530037"/>
            <a:ext cx="760415" cy="184666"/>
          </a:xfrm>
          <a:prstGeom prst="rect">
            <a:avLst/>
          </a:prstGeom>
          <a:noFill/>
        </p:spPr>
        <p:txBody>
          <a:bodyPr wrap="square" rtlCol="0">
            <a:spAutoFit/>
          </a:bodyPr>
          <a:lstStyle/>
          <a:p>
            <a:r>
              <a:rPr lang="de-DE" sz="600" dirty="0" smtClean="0">
                <a:solidFill>
                  <a:schemeClr val="bg2"/>
                </a:solidFill>
              </a:rPr>
              <a:t>© A. </a:t>
            </a:r>
            <a:r>
              <a:rPr lang="de-DE" sz="600" dirty="0" err="1" smtClean="0">
                <a:solidFill>
                  <a:schemeClr val="bg2"/>
                </a:solidFill>
              </a:rPr>
              <a:t>Faraji</a:t>
            </a:r>
            <a:endParaRPr lang="en-US" sz="600" dirty="0">
              <a:solidFill>
                <a:schemeClr val="bg2"/>
              </a:solidFill>
            </a:endParaRPr>
          </a:p>
        </p:txBody>
      </p:sp>
      <p:sp>
        <p:nvSpPr>
          <p:cNvPr id="42" name="Rectangle 41"/>
          <p:cNvSpPr/>
          <p:nvPr/>
        </p:nvSpPr>
        <p:spPr>
          <a:xfrm>
            <a:off x="4299045" y="1241064"/>
            <a:ext cx="2352074" cy="2896224"/>
          </a:xfrm>
          <a:prstGeom prst="rect">
            <a:avLst/>
          </a:prstGeom>
          <a:noFill/>
          <a:ln w="28575">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p:cNvGrpSpPr/>
          <p:nvPr/>
        </p:nvGrpSpPr>
        <p:grpSpPr>
          <a:xfrm>
            <a:off x="2058852" y="5042653"/>
            <a:ext cx="4700120" cy="2336801"/>
            <a:chOff x="2059895" y="4841994"/>
            <a:chExt cx="4700120" cy="2336801"/>
          </a:xfrm>
        </p:grpSpPr>
        <p:pic>
          <p:nvPicPr>
            <p:cNvPr id="45" name="Picture 44"/>
            <p:cNvPicPr>
              <a:picLocks noChangeAspect="1"/>
            </p:cNvPicPr>
            <p:nvPr/>
          </p:nvPicPr>
          <p:blipFill rotWithShape="1">
            <a:blip r:embed="rId4">
              <a:extLst>
                <a:ext uri="{28A0092B-C50C-407E-A947-70E740481C1C}">
                  <a14:useLocalDpi xmlns:a14="http://schemas.microsoft.com/office/drawing/2010/main" val="0"/>
                </a:ext>
              </a:extLst>
            </a:blip>
            <a:srcRect l="4680" t="16374" b="11879"/>
            <a:stretch/>
          </p:blipFill>
          <p:spPr>
            <a:xfrm>
              <a:off x="2445615" y="5010583"/>
              <a:ext cx="4042609" cy="2028545"/>
            </a:xfrm>
            <a:prstGeom prst="rect">
              <a:avLst/>
            </a:prstGeom>
          </p:spPr>
        </p:pic>
        <p:sp>
          <p:nvSpPr>
            <p:cNvPr id="46" name="TextBox 45"/>
            <p:cNvSpPr txBox="1"/>
            <p:nvPr/>
          </p:nvSpPr>
          <p:spPr>
            <a:xfrm rot="16200000">
              <a:off x="1122327" y="5779562"/>
              <a:ext cx="2336801" cy="461665"/>
            </a:xfrm>
            <a:prstGeom prst="rect">
              <a:avLst/>
            </a:prstGeom>
            <a:noFill/>
          </p:spPr>
          <p:txBody>
            <a:bodyPr wrap="square" rtlCol="0">
              <a:spAutoFit/>
            </a:bodyPr>
            <a:lstStyle/>
            <a:p>
              <a:pPr algn="ctr"/>
              <a:r>
                <a:rPr lang="en-US" sz="1200" dirty="0" smtClean="0">
                  <a:latin typeface="+mj-lt"/>
                </a:rPr>
                <a:t>Average Number of Mosquito Habitats per Neighborhood</a:t>
              </a:r>
              <a:endParaRPr lang="en-US" sz="1200" dirty="0">
                <a:latin typeface="+mj-lt"/>
              </a:endParaRPr>
            </a:p>
          </p:txBody>
        </p:sp>
        <p:sp>
          <p:nvSpPr>
            <p:cNvPr id="47" name="TextBox 46"/>
            <p:cNvSpPr txBox="1"/>
            <p:nvPr/>
          </p:nvSpPr>
          <p:spPr>
            <a:xfrm rot="5400000">
              <a:off x="5810349" y="5798180"/>
              <a:ext cx="1622334" cy="276999"/>
            </a:xfrm>
            <a:prstGeom prst="rect">
              <a:avLst/>
            </a:prstGeom>
            <a:noFill/>
          </p:spPr>
          <p:txBody>
            <a:bodyPr wrap="square" rtlCol="0">
              <a:spAutoFit/>
            </a:bodyPr>
            <a:lstStyle/>
            <a:p>
              <a:pPr algn="ctr"/>
              <a:r>
                <a:rPr lang="en-US" sz="1200" dirty="0" smtClean="0">
                  <a:latin typeface="+mj-lt"/>
                </a:rPr>
                <a:t>Daily Rainfall (inches)</a:t>
              </a:r>
              <a:endParaRPr lang="en-US" sz="1200" dirty="0">
                <a:latin typeface="+mj-lt"/>
              </a:endParaRPr>
            </a:p>
          </p:txBody>
        </p:sp>
        <p:cxnSp>
          <p:nvCxnSpPr>
            <p:cNvPr id="49" name="Straight Connector 48"/>
            <p:cNvCxnSpPr/>
            <p:nvPr/>
          </p:nvCxnSpPr>
          <p:spPr>
            <a:xfrm>
              <a:off x="3001620" y="5326230"/>
              <a:ext cx="241540" cy="0"/>
            </a:xfrm>
            <a:prstGeom prst="line">
              <a:avLst/>
            </a:prstGeom>
            <a:ln w="28575">
              <a:solidFill>
                <a:srgbClr val="B0305F"/>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a:off x="3005149" y="5513135"/>
              <a:ext cx="241540" cy="0"/>
            </a:xfrm>
            <a:prstGeom prst="line">
              <a:avLst/>
            </a:prstGeom>
            <a:ln w="28575">
              <a:solidFill>
                <a:srgbClr val="838EFF"/>
              </a:solidFill>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238177" y="5191136"/>
              <a:ext cx="1306748" cy="246221"/>
            </a:xfrm>
            <a:prstGeom prst="rect">
              <a:avLst/>
            </a:prstGeom>
            <a:noFill/>
          </p:spPr>
          <p:txBody>
            <a:bodyPr wrap="square" rtlCol="0">
              <a:spAutoFit/>
            </a:bodyPr>
            <a:lstStyle/>
            <a:p>
              <a:r>
                <a:rPr lang="en-US" sz="1000" dirty="0" smtClean="0">
                  <a:latin typeface="+mj-lt"/>
                </a:rPr>
                <a:t>Mosquito Habitat</a:t>
              </a:r>
              <a:endParaRPr lang="en-US" sz="1000" dirty="0">
                <a:latin typeface="+mj-lt"/>
              </a:endParaRPr>
            </a:p>
          </p:txBody>
        </p:sp>
        <p:sp>
          <p:nvSpPr>
            <p:cNvPr id="52" name="TextBox 51"/>
            <p:cNvSpPr txBox="1"/>
            <p:nvPr/>
          </p:nvSpPr>
          <p:spPr>
            <a:xfrm>
              <a:off x="3242200" y="5391844"/>
              <a:ext cx="1306748" cy="246221"/>
            </a:xfrm>
            <a:prstGeom prst="rect">
              <a:avLst/>
            </a:prstGeom>
            <a:noFill/>
          </p:spPr>
          <p:txBody>
            <a:bodyPr wrap="square" rtlCol="0">
              <a:spAutoFit/>
            </a:bodyPr>
            <a:lstStyle/>
            <a:p>
              <a:r>
                <a:rPr lang="en-US" sz="1000" dirty="0" smtClean="0">
                  <a:latin typeface="+mj-lt"/>
                </a:rPr>
                <a:t>Rainfall</a:t>
              </a:r>
              <a:endParaRPr lang="en-US" sz="1000" dirty="0">
                <a:latin typeface="+mj-lt"/>
              </a:endParaRPr>
            </a:p>
          </p:txBody>
        </p:sp>
      </p:grpSp>
      <p:sp>
        <p:nvSpPr>
          <p:cNvPr id="53" name="TextBox 52"/>
          <p:cNvSpPr txBox="1"/>
          <p:nvPr/>
        </p:nvSpPr>
        <p:spPr>
          <a:xfrm>
            <a:off x="108711" y="5059516"/>
            <a:ext cx="1868944" cy="2308324"/>
          </a:xfrm>
          <a:prstGeom prst="rect">
            <a:avLst/>
          </a:prstGeom>
          <a:noFill/>
        </p:spPr>
        <p:txBody>
          <a:bodyPr wrap="square" rtlCol="0">
            <a:spAutoFit/>
          </a:bodyPr>
          <a:lstStyle/>
          <a:p>
            <a:r>
              <a:rPr lang="en-US" sz="1200" dirty="0" smtClean="0">
                <a:latin typeface="+mj-lt"/>
              </a:rPr>
              <a:t>We found the most mosquito habitat in </a:t>
            </a:r>
            <a:r>
              <a:rPr lang="en-US" sz="1200" b="1" dirty="0" smtClean="0"/>
              <a:t>August</a:t>
            </a:r>
            <a:r>
              <a:rPr lang="en-US" sz="1200" dirty="0" smtClean="0">
                <a:latin typeface="+mj-lt"/>
              </a:rPr>
              <a:t>, which coincides with high rainfall. This is because most mosquitoes breed in standing water in containers such as trash cans, flower pots, and buckets that fill when it rains. Emptying these can reduce the number of mosquitoes, and bites!</a:t>
            </a:r>
            <a:endParaRPr lang="en-US" sz="1200" dirty="0">
              <a:latin typeface="+mj-lt"/>
            </a:endParaRPr>
          </a:p>
        </p:txBody>
      </p:sp>
      <p:sp>
        <p:nvSpPr>
          <p:cNvPr id="56" name="TextBox 55"/>
          <p:cNvSpPr txBox="1"/>
          <p:nvPr/>
        </p:nvSpPr>
        <p:spPr>
          <a:xfrm>
            <a:off x="152275" y="1658024"/>
            <a:ext cx="3137390" cy="461665"/>
          </a:xfrm>
          <a:prstGeom prst="rect">
            <a:avLst/>
          </a:prstGeom>
          <a:noFill/>
        </p:spPr>
        <p:txBody>
          <a:bodyPr wrap="square" rtlCol="0">
            <a:spAutoFit/>
          </a:bodyPr>
          <a:lstStyle/>
          <a:p>
            <a:r>
              <a:rPr lang="en-US" sz="1200" dirty="0" smtClean="0">
                <a:latin typeface="+mj-lt"/>
              </a:rPr>
              <a:t>We found five species of mosquitoes in the suburban neighborhoods of Athens, GA</a:t>
            </a:r>
            <a:r>
              <a:rPr lang="is-IS" sz="1200" dirty="0" smtClean="0">
                <a:latin typeface="+mj-lt"/>
              </a:rPr>
              <a:t>…</a:t>
            </a:r>
            <a:endParaRPr lang="en-US" sz="1200" dirty="0">
              <a:latin typeface="+mj-lt"/>
            </a:endParaRPr>
          </a:p>
        </p:txBody>
      </p:sp>
      <p:sp>
        <p:nvSpPr>
          <p:cNvPr id="57" name="TextBox 56"/>
          <p:cNvSpPr txBox="1"/>
          <p:nvPr/>
        </p:nvSpPr>
        <p:spPr>
          <a:xfrm>
            <a:off x="73527" y="3985634"/>
            <a:ext cx="3867608" cy="461665"/>
          </a:xfrm>
          <a:prstGeom prst="rect">
            <a:avLst/>
          </a:prstGeom>
          <a:noFill/>
        </p:spPr>
        <p:txBody>
          <a:bodyPr wrap="square" rtlCol="0">
            <a:spAutoFit/>
          </a:bodyPr>
          <a:lstStyle/>
          <a:p>
            <a:pPr algn="r"/>
            <a:r>
              <a:rPr lang="en-US" sz="1200" dirty="0" smtClean="0">
                <a:latin typeface="+mj-lt"/>
              </a:rPr>
              <a:t>The majority were in man made habitats, such as plastic containers and pots.</a:t>
            </a:r>
            <a:endParaRPr lang="en-US" sz="1200" dirty="0">
              <a:latin typeface="+mj-lt"/>
            </a:endParaRPr>
          </a:p>
        </p:txBody>
      </p:sp>
      <p:sp>
        <p:nvSpPr>
          <p:cNvPr id="58" name="TextBox 57"/>
          <p:cNvSpPr txBox="1"/>
          <p:nvPr/>
        </p:nvSpPr>
        <p:spPr>
          <a:xfrm>
            <a:off x="87447" y="7560056"/>
            <a:ext cx="6672569" cy="1384995"/>
          </a:xfrm>
          <a:prstGeom prst="rect">
            <a:avLst/>
          </a:prstGeom>
          <a:noFill/>
        </p:spPr>
        <p:txBody>
          <a:bodyPr wrap="square" rtlCol="0">
            <a:spAutoFit/>
          </a:bodyPr>
          <a:lstStyle/>
          <a:p>
            <a:pPr algn="ctr"/>
            <a:r>
              <a:rPr lang="en-US" sz="1200" dirty="0" smtClean="0">
                <a:latin typeface="+mj-lt"/>
              </a:rPr>
              <a:t>We are continuing this research through the summer of 2017 so we can better understand the burden of mosquitoes, and the risk of disease, here in Athens. </a:t>
            </a:r>
          </a:p>
          <a:p>
            <a:pPr algn="ctr"/>
            <a:endParaRPr lang="en-US" sz="1200" dirty="0">
              <a:latin typeface="+mj-lt"/>
            </a:endParaRPr>
          </a:p>
          <a:p>
            <a:pPr algn="ctr"/>
            <a:r>
              <a:rPr lang="en-US" sz="1200" dirty="0" smtClean="0">
                <a:latin typeface="+mj-lt"/>
              </a:rPr>
              <a:t>Please contact me, Michelle Evans (PhD Student at the </a:t>
            </a:r>
            <a:r>
              <a:rPr lang="en-US" sz="1200" dirty="0" err="1" smtClean="0">
                <a:latin typeface="+mj-lt"/>
              </a:rPr>
              <a:t>Odum</a:t>
            </a:r>
            <a:r>
              <a:rPr lang="en-US" sz="1200" dirty="0" smtClean="0">
                <a:latin typeface="+mj-lt"/>
              </a:rPr>
              <a:t> School of Ecology), with any questions or comments at </a:t>
            </a:r>
            <a:r>
              <a:rPr lang="en-US" sz="1200" dirty="0" smtClean="0">
                <a:latin typeface="+mj-lt"/>
                <a:hlinkClick r:id="rId5"/>
              </a:rPr>
              <a:t>mvevans@uga.edu</a:t>
            </a:r>
            <a:r>
              <a:rPr lang="en-US" sz="1200" dirty="0" smtClean="0">
                <a:latin typeface="+mj-lt"/>
              </a:rPr>
              <a:t> or (703) 725 9580.</a:t>
            </a:r>
          </a:p>
          <a:p>
            <a:pPr algn="ctr"/>
            <a:endParaRPr lang="en-US" sz="1200" dirty="0">
              <a:latin typeface="+mj-lt"/>
            </a:endParaRPr>
          </a:p>
          <a:p>
            <a:pPr algn="ctr"/>
            <a:r>
              <a:rPr lang="en-US" sz="1200" dirty="0" smtClean="0">
                <a:latin typeface="+mj-lt"/>
              </a:rPr>
              <a:t>Thank you for your continued support and participation!</a:t>
            </a:r>
          </a:p>
        </p:txBody>
      </p:sp>
      <p:pic>
        <p:nvPicPr>
          <p:cNvPr id="3" name="Picture 2"/>
          <p:cNvPicPr>
            <a:picLocks noChangeAspect="1"/>
          </p:cNvPicPr>
          <p:nvPr/>
        </p:nvPicPr>
        <p:blipFill>
          <a:blip r:embed="rId6"/>
          <a:stretch>
            <a:fillRect/>
          </a:stretch>
        </p:blipFill>
        <p:spPr>
          <a:xfrm>
            <a:off x="5727506" y="8661990"/>
            <a:ext cx="367057" cy="402426"/>
          </a:xfrm>
          <a:prstGeom prst="rect">
            <a:avLst/>
          </a:prstGeom>
        </p:spPr>
      </p:pic>
      <p:pic>
        <p:nvPicPr>
          <p:cNvPr id="12" name="Picture 11"/>
          <p:cNvPicPr>
            <a:picLocks noChangeAspect="1"/>
          </p:cNvPicPr>
          <p:nvPr/>
        </p:nvPicPr>
        <p:blipFill>
          <a:blip r:embed="rId7"/>
          <a:stretch>
            <a:fillRect/>
          </a:stretch>
        </p:blipFill>
        <p:spPr>
          <a:xfrm>
            <a:off x="6230064" y="8661990"/>
            <a:ext cx="394451" cy="394451"/>
          </a:xfrm>
          <a:prstGeom prst="rect">
            <a:avLst/>
          </a:prstGeom>
        </p:spPr>
      </p:pic>
    </p:spTree>
    <p:extLst>
      <p:ext uri="{BB962C8B-B14F-4D97-AF65-F5344CB8AC3E}">
        <p14:creationId xmlns:p14="http://schemas.microsoft.com/office/powerpoint/2010/main" val="156920494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121</TotalTime>
  <Words>229</Words>
  <Application>Microsoft Macintosh PowerPoint</Application>
  <PresentationFormat>Letter Paper (8.5x11 in)</PresentationFormat>
  <Paragraphs>26</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Michelle V Evans</dc:creator>
  <cp:lastModifiedBy>Michelle V Evans</cp:lastModifiedBy>
  <cp:revision>9</cp:revision>
  <dcterms:created xsi:type="dcterms:W3CDTF">2016-12-31T21:37:42Z</dcterms:created>
  <dcterms:modified xsi:type="dcterms:W3CDTF">2017-01-20T19:19:55Z</dcterms:modified>
</cp:coreProperties>
</file>

<file path=docProps/thumbnail.jpeg>
</file>